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40" r:id="rId4"/>
  </p:sldMasterIdLst>
  <p:notesMasterIdLst>
    <p:notesMasterId r:id="rId13"/>
  </p:notesMasterIdLst>
  <p:sldIdLst>
    <p:sldId id="260" r:id="rId5"/>
    <p:sldId id="261" r:id="rId6"/>
    <p:sldId id="262" r:id="rId7"/>
    <p:sldId id="266" r:id="rId8"/>
    <p:sldId id="265" r:id="rId9"/>
    <p:sldId id="267" r:id="rId10"/>
    <p:sldId id="264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4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07444A-D1A1-4853-B881-F8F8A2B672AA}" type="datetimeFigureOut">
              <a:rPr lang="en-US" smtClean="0"/>
              <a:t>4/14/2020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0CB90E-A225-4324-8C33-43B91060884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786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FCA80-3149-4E77-8A10-61897EDA3B46}" type="datetime1">
              <a:rPr lang="en-US" smtClean="0"/>
              <a:t>4/14/2020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13711-36CD-49B6-9950-F52DFEABB444}" type="datetime1">
              <a:rPr lang="en-US" smtClean="0"/>
              <a:t>4/14/2020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09F87-2F65-4022-A223-5773581A346C}" type="datetime1">
              <a:rPr lang="en-US" smtClean="0"/>
              <a:t>4/14/2020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328A6-DFEA-4DEB-902A-5CD45AEC92CE}" type="datetime1">
              <a:rPr lang="en-US" smtClean="0"/>
              <a:t>4/14/2020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1E4CA-5AE3-4870-BD9C-5EEB663715AB}" type="datetime1">
              <a:rPr lang="en-US" smtClean="0"/>
              <a:t>4/14/2020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11FB8-B5F3-49D0-BC3B-869D3A8CDBA7}" type="datetime1">
              <a:rPr lang="en-US" smtClean="0"/>
              <a:t>4/14/2020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ADFF6-C930-49C8-94FB-8F6FD2363FAD}" type="datetime1">
              <a:rPr lang="en-US" smtClean="0"/>
              <a:t>4/14/2020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E9CD1-1044-4815-9F42-749864AB9AF7}" type="datetime1">
              <a:rPr lang="en-US" smtClean="0"/>
              <a:t>4/14/2020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21573-514C-4F42-BCAD-23F0FC3E15F0}" type="datetime1">
              <a:rPr lang="en-US" smtClean="0"/>
              <a:t>4/14/2020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9C9D3-68C8-4C7B-8900-91931799374E}" type="datetime1">
              <a:rPr lang="en-US" smtClean="0"/>
              <a:t>4/14/2020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B228F-8597-4214-9AEE-4076FD5CA715}" type="datetime1">
              <a:rPr lang="en-US" smtClean="0"/>
              <a:t>4/14/2020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7F8CC-B120-4B42-BEE7-63A5350889A2}" type="datetime1">
              <a:rPr lang="en-US" smtClean="0"/>
              <a:t>4/14/2020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E258E9-5596-48C3-B804-C76A65717270}" type="datetime1">
              <a:rPr lang="en-US" smtClean="0"/>
              <a:t>4/14/2020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7C53-E53C-41B3-812A-684A050FC715}" type="datetime1">
              <a:rPr lang="en-US" smtClean="0"/>
              <a:t>4/14/2020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D1511-E534-4630-A1C6-AD2AF8D54CE5}" type="datetime1">
              <a:rPr lang="en-US" smtClean="0"/>
              <a:t>4/14/2020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89630-DBCB-471E-ABE0-D32F6A692637}" type="datetime1">
              <a:rPr lang="en-US" smtClean="0"/>
              <a:t>4/14/2020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1631A-C749-4F96-9D50-34B67FA138ED}" type="datetime1">
              <a:rPr lang="en-US" smtClean="0"/>
              <a:t>4/14/2020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A2B52B98-6AEB-475D-82BB-A785B0B1CD52}" type="datetime1">
              <a:rPr lang="en-US" smtClean="0"/>
              <a:t>4/14/2020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odday-abuede.github.io/project3-challenge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94E20B4-B38C-431D-97FB-559753C4CD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15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2769538" y="445383"/>
            <a:ext cx="1995577" cy="7534653"/>
          </a:xfrm>
          <a:prstGeom prst="round2SameRect">
            <a:avLst>
              <a:gd name="adj1" fmla="val 9679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6074B-C45A-40AF-9F6D-1348D176FE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335" y="3496574"/>
            <a:ext cx="6436104" cy="1138686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Project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73FCE9-28D4-427E-BF96-E6B19E59E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335" y="4548996"/>
            <a:ext cx="6436104" cy="534838"/>
          </a:xfrm>
        </p:spPr>
        <p:txBody>
          <a:bodyPr>
            <a:normAutofit/>
          </a:bodyPr>
          <a:lstStyle/>
          <a:p>
            <a:pPr algn="l"/>
            <a:r>
              <a:rPr lang="en-US" sz="1800" dirty="0">
                <a:solidFill>
                  <a:srgbClr val="FF2A03"/>
                </a:solidFill>
              </a:rPr>
              <a:t>Amazon Price Prediction by </a:t>
            </a:r>
            <a:r>
              <a:rPr lang="en-US" sz="1800" dirty="0" err="1">
                <a:solidFill>
                  <a:srgbClr val="FF2A03"/>
                </a:solidFill>
              </a:rPr>
              <a:t>Godday</a:t>
            </a:r>
            <a:r>
              <a:rPr lang="en-US" sz="1800" dirty="0">
                <a:solidFill>
                  <a:srgbClr val="FF2A03"/>
                </a:solidFill>
              </a:rPr>
              <a:t> and Ross</a:t>
            </a:r>
          </a:p>
        </p:txBody>
      </p:sp>
    </p:spTree>
    <p:extLst>
      <p:ext uri="{BB962C8B-B14F-4D97-AF65-F5344CB8AC3E}">
        <p14:creationId xmlns:p14="http://schemas.microsoft.com/office/powerpoint/2010/main" val="401879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2800" dirty="0"/>
              <a:t>Project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292CA-6284-4C1D-9FB2-E1D962FC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991" y="3110708"/>
            <a:ext cx="3664553" cy="1090649"/>
          </a:xfrm>
        </p:spPr>
        <p:txBody>
          <a:bodyPr anchor="t">
            <a:normAutofit/>
          </a:bodyPr>
          <a:lstStyle/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Using machine learning to predict the opening stock prices based off of previous opening prices.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C094AD-DFDC-4944-8341-B513DBD94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40" r="11927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624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2800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292CA-6284-4C1D-9FB2-E1D962FC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991" y="1732449"/>
            <a:ext cx="3664553" cy="4786685"/>
          </a:xfrm>
        </p:spPr>
        <p:txBody>
          <a:bodyPr anchor="t">
            <a:normAutofit fontScale="92500"/>
          </a:bodyPr>
          <a:lstStyle/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Communication – Staying in constant communication for our team was an issue due to outstanding personal life circumstances. Communication amongst teams can always be improved.</a:t>
            </a:r>
          </a:p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Simplicity – Our objective was to keep this application simple, but in its simplicity this limits the amount of data we can use for opening price prediction.</a:t>
            </a:r>
          </a:p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Time Assessment – The time we allotted ourselves to complete the project was inaccurate.  We planned 6 days, actual was 9 days.</a:t>
            </a:r>
          </a:p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Graphing Data – We had trouble graphing our original input data and the model output side by side for comparison.</a:t>
            </a:r>
          </a:p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	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C094AD-DFDC-4944-8341-B513DBD94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40" r="11927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824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2800" dirty="0"/>
              <a:t>Project Timeline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292CA-6284-4C1D-9FB2-E1D962FC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991" y="1732448"/>
            <a:ext cx="3664553" cy="4002528"/>
          </a:xfrm>
        </p:spPr>
        <p:txBody>
          <a:bodyPr anchor="t">
            <a:normAutofit/>
          </a:bodyPr>
          <a:lstStyle/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4/2 – Project start, initial project discussion of technical approach</a:t>
            </a:r>
          </a:p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4/4 – Formal discussions in breakout rooms</a:t>
            </a:r>
          </a:p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4/6 – 2</a:t>
            </a:r>
            <a:r>
              <a:rPr lang="en-US" sz="1600" baseline="30000" dirty="0"/>
              <a:t>nd</a:t>
            </a:r>
            <a:r>
              <a:rPr lang="en-US" sz="1600" dirty="0"/>
              <a:t> Project breakout room</a:t>
            </a:r>
          </a:p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4/8 – Projected finish date </a:t>
            </a:r>
          </a:p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4/11 – Power point started </a:t>
            </a:r>
          </a:p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4/12 – Power point tweaked for presentation</a:t>
            </a:r>
          </a:p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4/13 – Power point finished</a:t>
            </a:r>
          </a:p>
          <a:p>
            <a:pPr marL="36900" indent="0">
              <a:spcAft>
                <a:spcPts val="1000"/>
              </a:spcAft>
              <a:buSzPct val="90000"/>
              <a:buNone/>
            </a:pPr>
            <a:endParaRPr lang="en-US" sz="16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C094AD-DFDC-4944-8341-B513DBD94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40" r="11927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0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378506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2800" dirty="0"/>
              <a:t>Technical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292CA-6284-4C1D-9FB2-E1D962FC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991" y="1732450"/>
            <a:ext cx="3664553" cy="2555466"/>
          </a:xfrm>
        </p:spPr>
        <p:txBody>
          <a:bodyPr anchor="t">
            <a:normAutofit/>
          </a:bodyPr>
          <a:lstStyle/>
          <a:p>
            <a:pPr marL="36900" indent="0">
              <a:buNone/>
            </a:pPr>
            <a:r>
              <a:rPr lang="en-US" sz="1600" dirty="0">
                <a:effectLst/>
              </a:rPr>
              <a:t>We utilized </a:t>
            </a:r>
            <a:r>
              <a:rPr lang="en-US" sz="1600" dirty="0" err="1">
                <a:effectLst/>
              </a:rPr>
              <a:t>Yfinance</a:t>
            </a:r>
            <a:r>
              <a:rPr lang="en-US" sz="1600" dirty="0">
                <a:effectLst/>
              </a:rPr>
              <a:t> to request the Amazon data, Pandas for data munging, and we used scikit-learn for 3 SVR models, and Matplotlib to create our scatter plots.</a:t>
            </a:r>
          </a:p>
          <a:p>
            <a:pPr marL="36900" indent="0">
              <a:buNone/>
            </a:pPr>
            <a:r>
              <a:rPr lang="en-US" sz="1600" dirty="0">
                <a:effectLst/>
              </a:rPr>
              <a:t>We used HTML and CSS for our deployment to </a:t>
            </a:r>
            <a:r>
              <a:rPr lang="en-US" sz="1600" dirty="0" err="1">
                <a:effectLst/>
              </a:rPr>
              <a:t>github</a:t>
            </a:r>
            <a:r>
              <a:rPr lang="en-US" sz="1600" dirty="0">
                <a:effectLst/>
              </a:rPr>
              <a:t> which we used for hosting purposes.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C094AD-DFDC-4944-8341-B513DBD94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40" r="11927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786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378506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2800" dirty="0"/>
              <a:t>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292CA-6284-4C1D-9FB2-E1D962FC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991" y="1732449"/>
            <a:ext cx="3664553" cy="3646375"/>
          </a:xfrm>
        </p:spPr>
        <p:txBody>
          <a:bodyPr anchor="t">
            <a:normAutofit/>
          </a:bodyPr>
          <a:lstStyle/>
          <a:p>
            <a:pPr marL="36900" indent="0">
              <a:buNone/>
            </a:pPr>
            <a:r>
              <a:rPr lang="en-US" dirty="0">
                <a:effectLst/>
              </a:rPr>
              <a:t>It is clear that the RBF model has better predictive power based off the data points which were more clustered to the RBF line.  The r squared on results advised that the RBF model has 76% test accuracy.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C094AD-DFDC-4944-8341-B513DBD94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40" r="11927"/>
          <a:stretch/>
        </p:blipFill>
        <p:spPr>
          <a:xfrm>
            <a:off x="4552950" y="-76754"/>
            <a:ext cx="7622076" cy="6934753"/>
          </a:xfrm>
          <a:prstGeom prst="rect">
            <a:avLst/>
          </a:prstGeom>
        </p:spPr>
      </p:pic>
      <p:pic>
        <p:nvPicPr>
          <p:cNvPr id="1028" name="Picture 4" descr="All Three Regression Models">
            <a:extLst>
              <a:ext uri="{FF2B5EF4-FFF2-40B4-BE49-F238E27FC236}">
                <a16:creationId xmlns:a16="http://schemas.microsoft.com/office/drawing/2014/main" id="{96ECE4EF-7946-4B04-A964-F35053631A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9222" y="1325823"/>
            <a:ext cx="6309532" cy="4206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9704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2800" dirty="0"/>
              <a:t>Project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292CA-6284-4C1D-9FB2-E1D962FC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991" y="1732450"/>
            <a:ext cx="3664553" cy="3034859"/>
          </a:xfrm>
        </p:spPr>
        <p:txBody>
          <a:bodyPr anchor="t">
            <a:normAutofit/>
          </a:bodyPr>
          <a:lstStyle/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/>
              <a:t>Given more time we would like to:</a:t>
            </a:r>
          </a:p>
          <a:p>
            <a:pPr>
              <a:spcAft>
                <a:spcPts val="1000"/>
              </a:spcAft>
              <a:buSzPct val="90000"/>
            </a:pPr>
            <a:r>
              <a:rPr lang="en-US" sz="1600" dirty="0"/>
              <a:t>Create an application for investor use or widespread user use</a:t>
            </a:r>
          </a:p>
          <a:p>
            <a:pPr>
              <a:spcAft>
                <a:spcPts val="1000"/>
              </a:spcAft>
              <a:buSzPct val="90000"/>
            </a:pPr>
            <a:r>
              <a:rPr lang="en-US" sz="1600" dirty="0"/>
              <a:t>Experimenting with outside variables to account for other influences on the opening price</a:t>
            </a:r>
          </a:p>
          <a:p>
            <a:pPr>
              <a:spcAft>
                <a:spcPts val="1000"/>
              </a:spcAft>
              <a:buSzPct val="90000"/>
            </a:pPr>
            <a:r>
              <a:rPr lang="en-US" sz="1600" dirty="0"/>
              <a:t>Implementation of </a:t>
            </a:r>
            <a:r>
              <a:rPr lang="en-US" sz="1600" dirty="0" err="1"/>
              <a:t>PlotLy</a:t>
            </a:r>
            <a:r>
              <a:rPr lang="en-US" sz="1600" dirty="0"/>
              <a:t> or JS for user interface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C094AD-DFDC-4944-8341-B513DBD94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40" r="11927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958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2800" dirty="0"/>
              <a:t>Demonstration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292CA-6284-4C1D-9FB2-E1D962FC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991" y="1732449"/>
            <a:ext cx="3664553" cy="1130021"/>
          </a:xfrm>
        </p:spPr>
        <p:txBody>
          <a:bodyPr anchor="t">
            <a:normAutofit/>
          </a:bodyPr>
          <a:lstStyle/>
          <a:p>
            <a:pPr marL="36900" indent="0">
              <a:spcAft>
                <a:spcPts val="1000"/>
              </a:spcAft>
              <a:buSzPct val="90000"/>
              <a:buNone/>
            </a:pPr>
            <a:r>
              <a:rPr lang="en-US" sz="1600" dirty="0">
                <a:hlinkClick r:id="rId3"/>
              </a:rPr>
              <a:t>https://godday-abuede.github.io/project3-challenge/</a:t>
            </a:r>
            <a:endParaRPr lang="en-US" sz="1600" dirty="0"/>
          </a:p>
          <a:p>
            <a:pPr marL="36900" indent="0">
              <a:spcAft>
                <a:spcPts val="1000"/>
              </a:spcAft>
              <a:buSzPct val="90000"/>
              <a:buNone/>
            </a:pPr>
            <a:endParaRPr lang="en-US" sz="16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C094AD-DFDC-4944-8341-B513DBD94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40" r="11927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6661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Custom 18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3214C86-EE31-4BD9-A8DA-4E7809549F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5BE4635-D1B4-4307-892D-6B7970BB730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21C015E-2B6B-4186-AA19-D3C2878D41E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Slate design</Template>
  <TotalTime>0</TotalTime>
  <Words>324</Words>
  <Application>Microsoft Office PowerPoint</Application>
  <PresentationFormat>Widescreen</PresentationFormat>
  <Paragraphs>30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Calisto MT</vt:lpstr>
      <vt:lpstr>Wingdings 2</vt:lpstr>
      <vt:lpstr>Slate</vt:lpstr>
      <vt:lpstr>Project 3</vt:lpstr>
      <vt:lpstr>Project Goal</vt:lpstr>
      <vt:lpstr>Challenges</vt:lpstr>
      <vt:lpstr>Project Timeline</vt:lpstr>
      <vt:lpstr>Technical Approach</vt:lpstr>
      <vt:lpstr>Results </vt:lpstr>
      <vt:lpstr>Project Takeaways</vt:lpstr>
      <vt:lpstr>Demonstration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2020-04-11T14:37:07Z</dcterms:created>
  <dcterms:modified xsi:type="dcterms:W3CDTF">2020-04-14T23:23:10Z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